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1" r:id="rId7"/>
    <p:sldId id="260" r:id="rId8"/>
    <p:sldId id="263" r:id="rId9"/>
  </p:sldIdLst>
  <p:sldSz cx="10160000" cy="7620000"/>
  <p:notesSz cx="10160000" cy="7620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7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8636000" cy="160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24000" y="4267200"/>
            <a:ext cx="7112000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rgbClr val="E2001A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E2001A"/>
                </a:solidFill>
                <a:latin typeface="Eras Demi ITC"/>
                <a:cs typeface="Eras Demi IT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rgbClr val="E2001A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E2001A"/>
                </a:solidFill>
                <a:latin typeface="Eras Demi ITC"/>
                <a:cs typeface="Eras Demi IT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8000" y="1752600"/>
            <a:ext cx="4419600" cy="502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32400" y="1752600"/>
            <a:ext cx="4419600" cy="502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rgbClr val="E2001A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E2001A"/>
                </a:solidFill>
                <a:latin typeface="Eras Demi ITC"/>
                <a:cs typeface="Eras Demi IT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rgbClr val="E2001A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rgbClr val="E2001A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79987" y="848994"/>
            <a:ext cx="8730615" cy="0"/>
          </a:xfrm>
          <a:custGeom>
            <a:avLst/>
            <a:gdLst/>
            <a:ahLst/>
            <a:cxnLst/>
            <a:rect l="l" t="t" r="r" b="b"/>
            <a:pathLst>
              <a:path w="8730615">
                <a:moveTo>
                  <a:pt x="0" y="0"/>
                </a:moveTo>
                <a:lnTo>
                  <a:pt x="8730005" y="0"/>
                </a:lnTo>
              </a:path>
            </a:pathLst>
          </a:custGeom>
          <a:ln w="25400">
            <a:solidFill>
              <a:srgbClr val="004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20986" y="7122700"/>
            <a:ext cx="9171305" cy="0"/>
          </a:xfrm>
          <a:custGeom>
            <a:avLst/>
            <a:gdLst/>
            <a:ahLst/>
            <a:cxnLst/>
            <a:rect l="l" t="t" r="r" b="b"/>
            <a:pathLst>
              <a:path w="9171305">
                <a:moveTo>
                  <a:pt x="0" y="0"/>
                </a:moveTo>
                <a:lnTo>
                  <a:pt x="9171000" y="0"/>
                </a:lnTo>
              </a:path>
            </a:pathLst>
          </a:custGeom>
          <a:ln w="25400">
            <a:solidFill>
              <a:srgbClr val="004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7287" y="1093519"/>
            <a:ext cx="8025424" cy="1061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E2001A"/>
                </a:solidFill>
                <a:latin typeface="Eras Demi ITC"/>
                <a:cs typeface="Eras Demi IT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7557" y="2010606"/>
            <a:ext cx="8424885" cy="2983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31999" y="7153671"/>
            <a:ext cx="6301105" cy="195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1">
                <a:solidFill>
                  <a:srgbClr val="E2001A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8000" y="7086600"/>
            <a:ext cx="2336800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315200" y="7086600"/>
            <a:ext cx="2336800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4809" y="597811"/>
            <a:ext cx="9702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Basis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7.2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Folie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1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287" y="584454"/>
            <a:ext cx="17297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Hygiene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im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Einsatz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733" y="4497620"/>
            <a:ext cx="111125" cy="266509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latin typeface="Arial"/>
                <a:cs typeface="Arial"/>
              </a:rPr>
              <a:t>Herausgegeben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von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der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Staatlichen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Feuerwehrschule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Würzburg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–</a:t>
            </a:r>
            <a:r>
              <a:rPr sz="600" spc="-10" dirty="0">
                <a:latin typeface="Arial"/>
                <a:cs typeface="Arial"/>
              </a:rPr>
              <a:t> Version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1.0</a:t>
            </a:r>
            <a:endParaRPr sz="60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384" y="338799"/>
            <a:ext cx="576646" cy="751927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67287" y="1970136"/>
            <a:ext cx="8203713" cy="3860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500" spc="-10" dirty="0"/>
              <a:t>Hygiene</a:t>
            </a:r>
            <a:r>
              <a:rPr sz="12500" spc="-25" dirty="0"/>
              <a:t> </a:t>
            </a:r>
            <a:r>
              <a:rPr sz="12500" spc="-5" dirty="0" err="1"/>
              <a:t>im</a:t>
            </a:r>
            <a:r>
              <a:rPr lang="de-DE" sz="12500" spc="-5" dirty="0"/>
              <a:t> </a:t>
            </a:r>
            <a:r>
              <a:rPr sz="12500" spc="-5" dirty="0" err="1"/>
              <a:t>Einsatz</a:t>
            </a:r>
            <a:endParaRPr sz="12500" spc="-5" dirty="0"/>
          </a:p>
        </p:txBody>
      </p:sp>
    </p:spTree>
    <p:extLst>
      <p:ext uri="{BB962C8B-B14F-4D97-AF65-F5344CB8AC3E}">
        <p14:creationId xmlns:p14="http://schemas.microsoft.com/office/powerpoint/2010/main" val="280734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4809" y="597811"/>
            <a:ext cx="9702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Basis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7.2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Folie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1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287" y="584454"/>
            <a:ext cx="17297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Hygiene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im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Einsatz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733" y="4497620"/>
            <a:ext cx="111125" cy="266509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latin typeface="Arial"/>
                <a:cs typeface="Arial"/>
              </a:rPr>
              <a:t>Herausgegeben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von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der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Staatlichen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Feuerwehrschule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Würzburg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–</a:t>
            </a:r>
            <a:r>
              <a:rPr sz="600" spc="-10" dirty="0">
                <a:latin typeface="Arial"/>
                <a:cs typeface="Arial"/>
              </a:rPr>
              <a:t> Version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1.0</a:t>
            </a:r>
            <a:endParaRPr sz="60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384" y="338799"/>
            <a:ext cx="576646" cy="75192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67286" y="2010606"/>
            <a:ext cx="8584713" cy="3331681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372110" indent="-360045">
              <a:lnSpc>
                <a:spcPct val="100000"/>
              </a:lnSpc>
              <a:spcBef>
                <a:spcPts val="104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>
                <a:latin typeface="Arial"/>
                <a:cs typeface="Arial"/>
              </a:rPr>
              <a:t>Kontakt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mit</a:t>
            </a:r>
            <a:r>
              <a:rPr sz="2400" b="1" spc="-5" dirty="0">
                <a:latin typeface="Arial"/>
                <a:cs typeface="Arial"/>
              </a:rPr>
              <a:t> einer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Vielzahl </a:t>
            </a:r>
            <a:r>
              <a:rPr sz="2400" b="1" dirty="0">
                <a:latin typeface="Arial"/>
                <a:cs typeface="Arial"/>
              </a:rPr>
              <a:t>von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Menschen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und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unbekannten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Stoffen</a:t>
            </a:r>
            <a:endParaRPr sz="2400" b="1" dirty="0">
              <a:latin typeface="Arial"/>
              <a:cs typeface="Arial"/>
            </a:endParaRPr>
          </a:p>
          <a:p>
            <a:pPr marL="372110" marR="5080" indent="-360045">
              <a:lnSpc>
                <a:spcPct val="100000"/>
              </a:lnSpc>
              <a:spcBef>
                <a:spcPts val="1855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>
                <a:latin typeface="Arial"/>
                <a:cs typeface="Arial"/>
              </a:rPr>
              <a:t>Einhaltung grundlegender </a:t>
            </a:r>
            <a:r>
              <a:rPr sz="2400" b="1" spc="-5" dirty="0">
                <a:latin typeface="Arial"/>
                <a:cs typeface="Arial"/>
              </a:rPr>
              <a:t>Hygienemaßnahmen an der </a:t>
            </a:r>
            <a:r>
              <a:rPr sz="2400" b="1" dirty="0">
                <a:latin typeface="Arial"/>
                <a:cs typeface="Arial"/>
              </a:rPr>
              <a:t>Einsatzstelle </a:t>
            </a:r>
            <a:r>
              <a:rPr sz="2400" b="1" spc="-49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erforderlich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zum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Schutz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vor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Kontamination</a:t>
            </a:r>
            <a:r>
              <a:rPr sz="2400" b="1" spc="-5" dirty="0">
                <a:latin typeface="Arial"/>
                <a:cs typeface="Arial"/>
              </a:rPr>
              <a:t> und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Inkorporation</a:t>
            </a: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E2001A"/>
              </a:buClr>
              <a:buFont typeface="Symbol"/>
              <a:buChar char=""/>
            </a:pPr>
            <a:endParaRPr sz="2400" b="1" dirty="0">
              <a:latin typeface="Arial"/>
              <a:cs typeface="Arial"/>
            </a:endParaRPr>
          </a:p>
          <a:p>
            <a:pPr marL="372110" marR="173355" indent="-360045">
              <a:lnSpc>
                <a:spcPct val="100000"/>
              </a:lnSpc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spc="-15" dirty="0">
                <a:latin typeface="Arial"/>
                <a:cs typeface="Arial"/>
              </a:rPr>
              <a:t>Verschleppung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von </a:t>
            </a:r>
            <a:r>
              <a:rPr sz="2400" b="1" spc="-5" dirty="0">
                <a:latin typeface="Arial"/>
                <a:cs typeface="Arial"/>
              </a:rPr>
              <a:t>Schadstoffen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ins</a:t>
            </a:r>
            <a:r>
              <a:rPr sz="2400" b="1" dirty="0">
                <a:latin typeface="Arial"/>
                <a:cs typeface="Arial"/>
              </a:rPr>
              <a:t> Feuerwehrhaus </a:t>
            </a:r>
            <a:r>
              <a:rPr sz="2400" b="1" spc="-5" dirty="0">
                <a:latin typeface="Arial"/>
                <a:cs typeface="Arial"/>
              </a:rPr>
              <a:t>oder privater </a:t>
            </a:r>
            <a:r>
              <a:rPr sz="2400" b="1" spc="-484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Umgebung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verhindern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67287" y="1093519"/>
            <a:ext cx="391541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Hygiene</a:t>
            </a:r>
            <a:r>
              <a:rPr spc="-25" dirty="0"/>
              <a:t> </a:t>
            </a:r>
            <a:r>
              <a:rPr spc="-5" dirty="0"/>
              <a:t>im</a:t>
            </a:r>
            <a:r>
              <a:rPr spc="-20" dirty="0"/>
              <a:t> </a:t>
            </a:r>
            <a:r>
              <a:rPr spc="-5" dirty="0"/>
              <a:t>Einsatz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4809" y="597811"/>
            <a:ext cx="9702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Basis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7.2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Folie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2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287" y="584454"/>
            <a:ext cx="17297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Hygiene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im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Einsatz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733" y="4497620"/>
            <a:ext cx="111125" cy="266509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latin typeface="Arial"/>
                <a:cs typeface="Arial"/>
              </a:rPr>
              <a:t>Herausgegeben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von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der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Staatlichen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Feuerwehrschule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Würzburg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–</a:t>
            </a:r>
            <a:r>
              <a:rPr sz="600" spc="-10" dirty="0">
                <a:latin typeface="Arial"/>
                <a:cs typeface="Arial"/>
              </a:rPr>
              <a:t> Version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1.0</a:t>
            </a:r>
            <a:endParaRPr sz="60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384" y="338799"/>
            <a:ext cx="576646" cy="75192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67287" y="2286000"/>
            <a:ext cx="8747802" cy="4303742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72110" indent="-360045">
              <a:lnSpc>
                <a:spcPct val="100000"/>
              </a:lnSpc>
              <a:spcBef>
                <a:spcPts val="38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>
                <a:latin typeface="Arial"/>
                <a:cs typeface="Arial"/>
              </a:rPr>
              <a:t>Brandeinsatz</a:t>
            </a:r>
          </a:p>
          <a:p>
            <a:pPr marL="372110">
              <a:lnSpc>
                <a:spcPct val="100000"/>
              </a:lnSpc>
              <a:spcBef>
                <a:spcPts val="285"/>
              </a:spcBef>
            </a:pPr>
            <a:r>
              <a:rPr sz="2400" b="1" dirty="0">
                <a:latin typeface="Arial"/>
                <a:cs typeface="Arial"/>
              </a:rPr>
              <a:t>Brandrauch </a:t>
            </a:r>
            <a:r>
              <a:rPr sz="2400" b="1" spc="-5" dirty="0">
                <a:latin typeface="Arial"/>
                <a:cs typeface="Arial"/>
              </a:rPr>
              <a:t>enthält immer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gesundheitsschädliche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Stoffe</a:t>
            </a:r>
            <a:endParaRPr sz="2400" b="1" dirty="0">
              <a:latin typeface="Arial"/>
              <a:cs typeface="Arial"/>
            </a:endParaRPr>
          </a:p>
          <a:p>
            <a:pPr marL="372110" indent="-360045">
              <a:lnSpc>
                <a:spcPct val="100000"/>
              </a:lnSpc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>
                <a:latin typeface="Arial"/>
                <a:cs typeface="Arial"/>
              </a:rPr>
              <a:t>ABC-</a:t>
            </a:r>
            <a:r>
              <a:rPr sz="2400" b="1" dirty="0" err="1">
                <a:latin typeface="Arial"/>
                <a:cs typeface="Arial"/>
              </a:rPr>
              <a:t>Einsatz</a:t>
            </a:r>
            <a:endParaRPr sz="2400" b="1" dirty="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284"/>
              </a:spcBef>
            </a:pPr>
            <a:r>
              <a:rPr sz="2400" b="1" dirty="0">
                <a:latin typeface="Arial"/>
                <a:cs typeface="Arial"/>
              </a:rPr>
              <a:t>z.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B.</a:t>
            </a:r>
            <a:r>
              <a:rPr sz="2400" b="1" spc="-5" dirty="0">
                <a:latin typeface="Arial"/>
                <a:cs typeface="Arial"/>
              </a:rPr>
              <a:t> giftige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oder ätzende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Chemikalien, </a:t>
            </a:r>
            <a:r>
              <a:rPr sz="2400" b="1" dirty="0">
                <a:latin typeface="Arial"/>
                <a:cs typeface="Arial"/>
              </a:rPr>
              <a:t>Bakterien, </a:t>
            </a:r>
            <a:r>
              <a:rPr sz="2400" b="1" spc="-10" dirty="0">
                <a:latin typeface="Arial"/>
                <a:cs typeface="Arial"/>
              </a:rPr>
              <a:t>Viren, </a:t>
            </a:r>
            <a:r>
              <a:rPr sz="2400" b="1" dirty="0">
                <a:latin typeface="Arial"/>
                <a:cs typeface="Arial"/>
              </a:rPr>
              <a:t>Strahlung</a:t>
            </a:r>
          </a:p>
          <a:p>
            <a:pPr marL="372110" indent="-360045">
              <a:lnSpc>
                <a:spcPct val="100000"/>
              </a:lnSpc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spc="-5" dirty="0" err="1">
                <a:latin typeface="Arial"/>
                <a:cs typeface="Arial"/>
              </a:rPr>
              <a:t>Hochwassereinsatz</a:t>
            </a:r>
            <a:endParaRPr sz="2400" b="1" dirty="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285"/>
              </a:spcBef>
            </a:pPr>
            <a:r>
              <a:rPr sz="2400" b="1" dirty="0">
                <a:latin typeface="Arial"/>
                <a:cs typeface="Arial"/>
              </a:rPr>
              <a:t>Schmutzwasser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mit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z.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B.</a:t>
            </a:r>
            <a:r>
              <a:rPr sz="2400" b="1" spc="-5" dirty="0">
                <a:latin typeface="Arial"/>
                <a:cs typeface="Arial"/>
              </a:rPr>
              <a:t> Bakterien, </a:t>
            </a:r>
            <a:r>
              <a:rPr sz="2400" b="1" dirty="0">
                <a:latin typeface="Arial"/>
                <a:cs typeface="Arial"/>
              </a:rPr>
              <a:t>Fäkalien,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Öl</a:t>
            </a:r>
          </a:p>
          <a:p>
            <a:pPr marL="372110" indent="-360045">
              <a:lnSpc>
                <a:spcPct val="100000"/>
              </a:lnSpc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 err="1">
                <a:latin typeface="Arial"/>
                <a:cs typeface="Arial"/>
              </a:rPr>
              <a:t>Infektion</a:t>
            </a:r>
            <a:endParaRPr sz="2400" b="1" dirty="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284"/>
              </a:spcBef>
            </a:pPr>
            <a:r>
              <a:rPr sz="2400" b="1" spc="-5" dirty="0">
                <a:latin typeface="Arial"/>
                <a:cs typeface="Arial"/>
              </a:rPr>
              <a:t>Tröpfcheninfektion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und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Kontaktinfektion</a:t>
            </a:r>
          </a:p>
          <a:p>
            <a:pPr marL="372110" indent="-360045">
              <a:lnSpc>
                <a:spcPct val="100000"/>
              </a:lnSpc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 err="1">
                <a:latin typeface="Arial"/>
                <a:cs typeface="Arial"/>
              </a:rPr>
              <a:t>Kontakt</a:t>
            </a:r>
            <a:endParaRPr sz="2400" b="1" dirty="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285"/>
              </a:spcBef>
            </a:pPr>
            <a:r>
              <a:rPr sz="2400" b="1" dirty="0">
                <a:latin typeface="Arial"/>
                <a:cs typeface="Arial"/>
              </a:rPr>
              <a:t>z.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B.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Körperflüssigkeiten</a:t>
            </a:r>
            <a:r>
              <a:rPr sz="2400" b="1" spc="-5" dirty="0">
                <a:latin typeface="Arial"/>
                <a:cs typeface="Arial"/>
              </a:rPr>
              <a:t> oder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Tierkadavern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Möglichkeiten</a:t>
            </a:r>
            <a:r>
              <a:rPr spc="-5" dirty="0"/>
              <a:t> der Kontamination</a:t>
            </a:r>
            <a:r>
              <a:rPr dirty="0"/>
              <a:t> </a:t>
            </a:r>
            <a:r>
              <a:rPr spc="-5" dirty="0"/>
              <a:t>oder </a:t>
            </a:r>
            <a:r>
              <a:rPr spc="-840" dirty="0"/>
              <a:t> </a:t>
            </a:r>
            <a:r>
              <a:rPr spc="-5" dirty="0"/>
              <a:t>Inkorporation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4809" y="597811"/>
            <a:ext cx="9702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Basis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7.2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Folie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3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287" y="584454"/>
            <a:ext cx="17297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Hygiene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im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Einsatz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733" y="4497620"/>
            <a:ext cx="111125" cy="266509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latin typeface="Arial"/>
                <a:cs typeface="Arial"/>
              </a:rPr>
              <a:t>Herausgegeben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von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der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Staatlichen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Feuerwehrschule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Würzburg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–</a:t>
            </a:r>
            <a:r>
              <a:rPr sz="600" spc="-10" dirty="0">
                <a:latin typeface="Arial"/>
                <a:cs typeface="Arial"/>
              </a:rPr>
              <a:t> Version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1.0</a:t>
            </a:r>
            <a:endParaRPr sz="6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384" y="338799"/>
            <a:ext cx="576646" cy="75192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67286" y="2130036"/>
            <a:ext cx="8432313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 indent="-360045">
              <a:lnSpc>
                <a:spcPct val="100000"/>
              </a:lnSpc>
              <a:spcBef>
                <a:spcPts val="10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>
                <a:latin typeface="Arial"/>
                <a:cs typeface="Arial"/>
              </a:rPr>
              <a:t>Persönliche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Schutzausrüstung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tragen</a:t>
            </a:r>
          </a:p>
          <a:p>
            <a:pPr marL="372110" indent="-360045">
              <a:lnSpc>
                <a:spcPct val="100000"/>
              </a:lnSpc>
              <a:spcBef>
                <a:spcPts val="242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spc="-5" dirty="0">
                <a:latin typeface="Arial"/>
                <a:cs typeface="Arial"/>
              </a:rPr>
              <a:t>Hygienemaßnahmen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für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alle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Einsätze</a:t>
            </a:r>
          </a:p>
          <a:p>
            <a:pPr marL="372110" indent="-360045">
              <a:lnSpc>
                <a:spcPct val="100000"/>
              </a:lnSpc>
              <a:spcBef>
                <a:spcPts val="242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>
                <a:latin typeface="Arial"/>
                <a:cs typeface="Arial"/>
              </a:rPr>
              <a:t>Einmalhandschuhe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bei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jedem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Patientenkontakt</a:t>
            </a:r>
          </a:p>
          <a:p>
            <a:pPr marL="372110" indent="-360045">
              <a:lnSpc>
                <a:spcPct val="100000"/>
              </a:lnSpc>
              <a:spcBef>
                <a:spcPts val="242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>
                <a:latin typeface="Arial"/>
                <a:cs typeface="Arial"/>
              </a:rPr>
              <a:t>Besondere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Vorsicht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bei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spitzen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und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scharfen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Gegenständen</a:t>
            </a:r>
          </a:p>
          <a:p>
            <a:pPr marL="372110" indent="-360045">
              <a:lnSpc>
                <a:spcPct val="100000"/>
              </a:lnSpc>
              <a:spcBef>
                <a:spcPts val="242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spc="-5" dirty="0">
                <a:latin typeface="Arial"/>
                <a:cs typeface="Arial"/>
              </a:rPr>
              <a:t>Ausreichender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Impfschutz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67287" y="1093519"/>
            <a:ext cx="429323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Schutzmöglichkeiten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4809" y="597811"/>
            <a:ext cx="9702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Basis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7.2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Folie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4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287" y="584454"/>
            <a:ext cx="17297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Hygiene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im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Einsatz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733" y="4497620"/>
            <a:ext cx="111125" cy="266509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latin typeface="Arial"/>
                <a:cs typeface="Arial"/>
              </a:rPr>
              <a:t>Herausgegeben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von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der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Staatlichen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Feuerwehrschule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Würzburg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–</a:t>
            </a:r>
            <a:r>
              <a:rPr sz="600" spc="-10" dirty="0">
                <a:latin typeface="Arial"/>
                <a:cs typeface="Arial"/>
              </a:rPr>
              <a:t> Version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1.0</a:t>
            </a:r>
            <a:endParaRPr sz="6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384" y="338799"/>
            <a:ext cx="576646" cy="75192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55742" y="1752600"/>
            <a:ext cx="8380095" cy="452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 marR="273685" indent="-360045">
              <a:lnSpc>
                <a:spcPct val="100000"/>
              </a:lnSpc>
              <a:spcBef>
                <a:spcPts val="10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>
                <a:latin typeface="Arial"/>
                <a:cs typeface="Arial"/>
              </a:rPr>
              <a:t>Korrekter Sitz </a:t>
            </a:r>
            <a:r>
              <a:rPr sz="2400" b="1" spc="-5" dirty="0">
                <a:latin typeface="Arial"/>
                <a:cs typeface="Arial"/>
              </a:rPr>
              <a:t>der Einsatzkleidung </a:t>
            </a:r>
            <a:r>
              <a:rPr sz="2400" b="1" dirty="0">
                <a:latin typeface="Arial"/>
                <a:cs typeface="Arial"/>
              </a:rPr>
              <a:t>(keine Privatkleidung </a:t>
            </a:r>
            <a:r>
              <a:rPr sz="2400" b="1" spc="-5" dirty="0">
                <a:latin typeface="Arial"/>
                <a:cs typeface="Arial"/>
              </a:rPr>
              <a:t>oder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private </a:t>
            </a:r>
            <a:r>
              <a:rPr sz="2400" b="1" spc="-5" dirty="0" err="1">
                <a:latin typeface="Arial"/>
                <a:cs typeface="Arial"/>
              </a:rPr>
              <a:t>Gegen</a:t>
            </a:r>
            <a:r>
              <a:rPr sz="2400" b="1" dirty="0" err="1">
                <a:latin typeface="Arial"/>
                <a:cs typeface="Arial"/>
              </a:rPr>
              <a:t>stände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tragen)</a:t>
            </a:r>
          </a:p>
          <a:p>
            <a:pPr marL="372110" indent="-360045">
              <a:lnSpc>
                <a:spcPct val="100000"/>
              </a:lnSpc>
              <a:spcBef>
                <a:spcPts val="157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>
                <a:latin typeface="Arial"/>
                <a:cs typeface="Arial"/>
              </a:rPr>
              <a:t>Einmalhandschuhe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zusätzlich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zur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PSA</a:t>
            </a:r>
          </a:p>
          <a:p>
            <a:pPr marL="372110" indent="-360045">
              <a:lnSpc>
                <a:spcPct val="100000"/>
              </a:lnSpc>
              <a:spcBef>
                <a:spcPts val="157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>
                <a:latin typeface="Arial"/>
                <a:cs typeface="Arial"/>
              </a:rPr>
              <a:t>Anordnungen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Einheitsführers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beachten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(ggf.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Atemschutz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anlegen)</a:t>
            </a:r>
            <a:endParaRPr sz="2400" b="1" dirty="0">
              <a:latin typeface="Arial"/>
              <a:cs typeface="Arial"/>
            </a:endParaRPr>
          </a:p>
          <a:p>
            <a:pPr marL="372110" indent="-360045">
              <a:lnSpc>
                <a:spcPct val="100000"/>
              </a:lnSpc>
              <a:spcBef>
                <a:spcPts val="157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spc="-5" dirty="0">
                <a:latin typeface="Arial"/>
                <a:cs typeface="Arial"/>
              </a:rPr>
              <a:t>Hautkontakt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mit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Schadstoffen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vermeiden</a:t>
            </a:r>
          </a:p>
          <a:p>
            <a:pPr marL="372110" marR="465455" indent="-360045" algn="just">
              <a:lnSpc>
                <a:spcPct val="100000"/>
              </a:lnSpc>
              <a:spcBef>
                <a:spcPts val="157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745" algn="l"/>
              </a:tabLst>
            </a:pPr>
            <a:r>
              <a:rPr sz="2400" b="1" dirty="0">
                <a:latin typeface="Arial"/>
                <a:cs typeface="Arial"/>
              </a:rPr>
              <a:t>Einsatzfahrzeuge </a:t>
            </a:r>
            <a:r>
              <a:rPr sz="2400" b="1" spc="-5" dirty="0">
                <a:latin typeface="Arial"/>
                <a:cs typeface="Arial"/>
              </a:rPr>
              <a:t>außerhalb der Rauchgaszone aufstellen, Eindringen </a:t>
            </a:r>
            <a:r>
              <a:rPr sz="2400" b="1" dirty="0">
                <a:latin typeface="Arial"/>
                <a:cs typeface="Arial"/>
              </a:rPr>
              <a:t>von </a:t>
            </a:r>
            <a:r>
              <a:rPr sz="2400" b="1" spc="-49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Schadstoffen in die </a:t>
            </a:r>
            <a:r>
              <a:rPr sz="2400" b="1" dirty="0">
                <a:latin typeface="Arial"/>
                <a:cs typeface="Arial"/>
              </a:rPr>
              <a:t>Mannschaftskabine verhindern, Türen </a:t>
            </a:r>
            <a:r>
              <a:rPr sz="2400" b="1" spc="-5" dirty="0">
                <a:latin typeface="Arial"/>
                <a:cs typeface="Arial"/>
              </a:rPr>
              <a:t>und </a:t>
            </a:r>
            <a:r>
              <a:rPr sz="2400" b="1" dirty="0">
                <a:latin typeface="Arial"/>
                <a:cs typeface="Arial"/>
              </a:rPr>
              <a:t>Fenster </a:t>
            </a:r>
            <a:r>
              <a:rPr sz="2400" b="1" spc="-5" dirty="0" err="1">
                <a:latin typeface="Arial"/>
                <a:cs typeface="Arial"/>
              </a:rPr>
              <a:t>ge</a:t>
            </a:r>
            <a:r>
              <a:rPr sz="2400" b="1" spc="-490" dirty="0">
                <a:latin typeface="Arial"/>
                <a:cs typeface="Arial"/>
              </a:rPr>
              <a:t> </a:t>
            </a:r>
            <a:r>
              <a:rPr sz="2400" b="1" dirty="0" err="1">
                <a:latin typeface="Arial"/>
                <a:cs typeface="Arial"/>
              </a:rPr>
              <a:t>schlossen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5" dirty="0" err="1">
                <a:latin typeface="Arial"/>
                <a:cs typeface="Arial"/>
              </a:rPr>
              <a:t>halten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67287" y="1093519"/>
            <a:ext cx="6509384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Hygienemaßnahmen</a:t>
            </a:r>
            <a:r>
              <a:rPr spc="-15" dirty="0"/>
              <a:t> </a:t>
            </a:r>
            <a:r>
              <a:rPr spc="-5" dirty="0"/>
              <a:t>im Einsatz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0905">
              <a:srgbClr val="BBE0E9"/>
            </a:gs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4809" y="597811"/>
            <a:ext cx="9702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Basis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7.2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Folie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4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287" y="584454"/>
            <a:ext cx="17297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Hygiene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im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Einsatz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733" y="4497620"/>
            <a:ext cx="111125" cy="266509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latin typeface="Arial"/>
                <a:cs typeface="Arial"/>
              </a:rPr>
              <a:t>Herausgegeben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von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der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Staatlichen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Feuerwehrschule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Würzburg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–</a:t>
            </a:r>
            <a:r>
              <a:rPr sz="600" spc="-10" dirty="0">
                <a:latin typeface="Arial"/>
                <a:cs typeface="Arial"/>
              </a:rPr>
              <a:t> Version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1.0</a:t>
            </a:r>
            <a:endParaRPr sz="60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384" y="338799"/>
            <a:ext cx="576646" cy="75192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55742" y="1752600"/>
            <a:ext cx="8672458" cy="20646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 marR="5080" indent="-360045">
              <a:lnSpc>
                <a:spcPct val="100000"/>
              </a:lnSpc>
              <a:spcBef>
                <a:spcPts val="157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 err="1">
                <a:latin typeface="Arial"/>
                <a:cs typeface="Arial"/>
              </a:rPr>
              <a:t>Kein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Staub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 err="1">
                <a:latin typeface="Arial"/>
                <a:cs typeface="Arial"/>
              </a:rPr>
              <a:t>aufwirbeln</a:t>
            </a:r>
            <a:r>
              <a:rPr sz="2400" b="1" spc="-5" dirty="0">
                <a:latin typeface="Arial"/>
                <a:cs typeface="Arial"/>
              </a:rPr>
              <a:t>,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 err="1">
                <a:latin typeface="Arial"/>
                <a:cs typeface="Arial"/>
              </a:rPr>
              <a:t>keine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 err="1">
                <a:latin typeface="Arial"/>
                <a:cs typeface="Arial"/>
              </a:rPr>
              <a:t>kontaminierten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 err="1">
                <a:latin typeface="Arial"/>
                <a:cs typeface="Arial"/>
              </a:rPr>
              <a:t>Gegenstände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 err="1">
                <a:latin typeface="Arial"/>
                <a:cs typeface="Arial"/>
              </a:rPr>
              <a:t>saubere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 err="1">
                <a:latin typeface="Arial"/>
                <a:cs typeface="Arial"/>
              </a:rPr>
              <a:t>Bereiche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484" dirty="0">
                <a:latin typeface="Arial"/>
                <a:cs typeface="Arial"/>
              </a:rPr>
              <a:t> </a:t>
            </a:r>
            <a:r>
              <a:rPr sz="2400" b="1" spc="-5" dirty="0" err="1">
                <a:latin typeface="Arial"/>
                <a:cs typeface="Arial"/>
              </a:rPr>
              <a:t>bringen</a:t>
            </a:r>
            <a:endParaRPr sz="2400" b="1" dirty="0">
              <a:latin typeface="Arial"/>
              <a:cs typeface="Arial"/>
            </a:endParaRPr>
          </a:p>
          <a:p>
            <a:pPr marL="372110" indent="-360045">
              <a:lnSpc>
                <a:spcPct val="100000"/>
              </a:lnSpc>
              <a:spcBef>
                <a:spcPts val="157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372110" algn="l"/>
                <a:tab pos="372745" algn="l"/>
              </a:tabLst>
            </a:pPr>
            <a:r>
              <a:rPr sz="2400" b="1" dirty="0">
                <a:latin typeface="Arial"/>
                <a:cs typeface="Arial"/>
              </a:rPr>
              <a:t>Essen,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 err="1">
                <a:latin typeface="Arial"/>
                <a:cs typeface="Arial"/>
              </a:rPr>
              <a:t>Trinken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5" dirty="0" err="1">
                <a:latin typeface="Arial"/>
                <a:cs typeface="Arial"/>
              </a:rPr>
              <a:t>oder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 err="1">
                <a:latin typeface="Arial"/>
                <a:cs typeface="Arial"/>
              </a:rPr>
              <a:t>Rauchen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5" dirty="0" err="1">
                <a:latin typeface="Arial"/>
                <a:cs typeface="Arial"/>
              </a:rPr>
              <a:t>nur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5" dirty="0" err="1">
                <a:latin typeface="Arial"/>
                <a:cs typeface="Arial"/>
              </a:rPr>
              <a:t>nach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5" dirty="0" err="1">
                <a:latin typeface="Arial"/>
                <a:cs typeface="Arial"/>
              </a:rPr>
              <a:t>gründlicher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5" dirty="0" err="1">
                <a:latin typeface="Arial"/>
                <a:cs typeface="Arial"/>
              </a:rPr>
              <a:t>Reinigung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und </a:t>
            </a:r>
            <a:r>
              <a:rPr sz="2400" b="1" spc="-5" dirty="0" err="1">
                <a:latin typeface="Arial"/>
                <a:cs typeface="Arial"/>
              </a:rPr>
              <a:t>außerhalb</a:t>
            </a:r>
            <a:r>
              <a:rPr lang="de-DE" sz="2400" b="1" spc="-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der</a:t>
            </a:r>
            <a:r>
              <a:rPr lang="de-DE" sz="2400" b="1" spc="-5" dirty="0">
                <a:latin typeface="Arial"/>
                <a:cs typeface="Arial"/>
              </a:rPr>
              <a:t> </a:t>
            </a:r>
            <a:r>
              <a:rPr sz="2400" b="1" dirty="0" err="1">
                <a:latin typeface="Arial"/>
                <a:cs typeface="Arial"/>
              </a:rPr>
              <a:t>Einsatzstelle</a:t>
            </a:r>
            <a:r>
              <a:rPr lang="de-DE" sz="2400" b="1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/</a:t>
            </a:r>
            <a:r>
              <a:rPr lang="de-DE" sz="2400" b="1" dirty="0">
                <a:latin typeface="Arial"/>
                <a:cs typeface="Arial"/>
              </a:rPr>
              <a:t> </a:t>
            </a:r>
            <a:r>
              <a:rPr sz="2400" b="1" dirty="0" err="1">
                <a:latin typeface="Arial"/>
                <a:cs typeface="Arial"/>
              </a:rPr>
              <a:t>Gefahrenstelle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67287" y="1093519"/>
            <a:ext cx="6509384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Hygienemaßnahmen</a:t>
            </a:r>
            <a:r>
              <a:rPr spc="-15" dirty="0"/>
              <a:t> </a:t>
            </a:r>
            <a:r>
              <a:rPr spc="-5" dirty="0"/>
              <a:t>im Einsatz</a:t>
            </a:r>
          </a:p>
        </p:txBody>
      </p:sp>
    </p:spTree>
    <p:extLst>
      <p:ext uri="{BB962C8B-B14F-4D97-AF65-F5344CB8AC3E}">
        <p14:creationId xmlns:p14="http://schemas.microsoft.com/office/powerpoint/2010/main" val="1513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4809" y="597811"/>
            <a:ext cx="9702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Basis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7.2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Folie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287" y="584454"/>
            <a:ext cx="17297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Hygiene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im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Einsatz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733" y="4497620"/>
            <a:ext cx="111125" cy="266509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latin typeface="Arial"/>
                <a:cs typeface="Arial"/>
              </a:rPr>
              <a:t>Herausgegeben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von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der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Staatlichen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Feuerwehrschule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Würzburg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–</a:t>
            </a:r>
            <a:r>
              <a:rPr sz="600" spc="-10" dirty="0">
                <a:latin typeface="Arial"/>
                <a:cs typeface="Arial"/>
              </a:rPr>
              <a:t> Version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1.0</a:t>
            </a:r>
            <a:endParaRPr sz="6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384" y="338799"/>
            <a:ext cx="576646" cy="75192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867557" y="2010606"/>
            <a:ext cx="8424885" cy="393697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660400" indent="-360045">
              <a:lnSpc>
                <a:spcPct val="100000"/>
              </a:lnSpc>
              <a:spcBef>
                <a:spcPts val="104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661035" algn="l"/>
                <a:tab pos="661670" algn="l"/>
              </a:tabLst>
            </a:pPr>
            <a:r>
              <a:rPr sz="2400" b="1" spc="-15" dirty="0"/>
              <a:t>Verschmutzte</a:t>
            </a:r>
            <a:r>
              <a:rPr sz="2400" b="1" spc="-10" dirty="0"/>
              <a:t> </a:t>
            </a:r>
            <a:r>
              <a:rPr sz="2400" b="1" dirty="0"/>
              <a:t>Geräte</a:t>
            </a:r>
            <a:r>
              <a:rPr sz="2400" b="1" spc="-5" dirty="0"/>
              <a:t> und</a:t>
            </a:r>
            <a:r>
              <a:rPr sz="2400" b="1" spc="-10" dirty="0"/>
              <a:t> </a:t>
            </a:r>
            <a:r>
              <a:rPr sz="2400" b="1" spc="-5" dirty="0"/>
              <a:t>Kleidung</a:t>
            </a:r>
            <a:r>
              <a:rPr sz="2400" b="1" spc="-10" dirty="0"/>
              <a:t> </a:t>
            </a:r>
            <a:r>
              <a:rPr sz="2400" b="1" spc="-5" dirty="0"/>
              <a:t>nicht</a:t>
            </a:r>
            <a:r>
              <a:rPr sz="2400" b="1" spc="-10" dirty="0"/>
              <a:t> </a:t>
            </a:r>
            <a:r>
              <a:rPr sz="2400" b="1" spc="-5" dirty="0"/>
              <a:t>im</a:t>
            </a:r>
            <a:r>
              <a:rPr sz="2400" b="1" spc="-10" dirty="0"/>
              <a:t> </a:t>
            </a:r>
            <a:r>
              <a:rPr sz="2400" b="1" dirty="0"/>
              <a:t>Mannschaftsraum</a:t>
            </a:r>
            <a:r>
              <a:rPr sz="2400" b="1" spc="-5" dirty="0"/>
              <a:t> </a:t>
            </a:r>
            <a:r>
              <a:rPr sz="2400" b="1" dirty="0"/>
              <a:t>transportieren</a:t>
            </a:r>
          </a:p>
          <a:p>
            <a:pPr marL="660400" indent="-360045">
              <a:lnSpc>
                <a:spcPct val="100000"/>
              </a:lnSpc>
              <a:spcBef>
                <a:spcPts val="1855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661035" algn="l"/>
                <a:tab pos="661670" algn="l"/>
              </a:tabLst>
            </a:pPr>
            <a:r>
              <a:rPr sz="2400" b="1" spc="-10" dirty="0"/>
              <a:t>Schwarz-/Weiß-Trennung</a:t>
            </a:r>
            <a:r>
              <a:rPr sz="2400" b="1" dirty="0"/>
              <a:t> </a:t>
            </a:r>
            <a:r>
              <a:rPr sz="2400" b="1" spc="-5" dirty="0"/>
              <a:t>beachten</a:t>
            </a:r>
          </a:p>
          <a:p>
            <a:pPr marL="660400" indent="-360045">
              <a:lnSpc>
                <a:spcPct val="100000"/>
              </a:lnSpc>
              <a:spcBef>
                <a:spcPts val="1850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661035" algn="l"/>
                <a:tab pos="661670" algn="l"/>
              </a:tabLst>
            </a:pPr>
            <a:r>
              <a:rPr sz="2400" b="1" spc="-15" dirty="0"/>
              <a:t>Verschmutzte</a:t>
            </a:r>
            <a:r>
              <a:rPr sz="2400" b="1" spc="-20" dirty="0"/>
              <a:t> </a:t>
            </a:r>
            <a:r>
              <a:rPr sz="2400" b="1" dirty="0"/>
              <a:t>Einsatzkleidung</a:t>
            </a:r>
            <a:r>
              <a:rPr sz="2400" b="1" spc="-15" dirty="0"/>
              <a:t> </a:t>
            </a:r>
            <a:r>
              <a:rPr sz="2400" b="1" spc="-5" dirty="0"/>
              <a:t>wechseln</a:t>
            </a:r>
          </a:p>
          <a:p>
            <a:pPr marL="660400" indent="-360045">
              <a:lnSpc>
                <a:spcPct val="100000"/>
              </a:lnSpc>
              <a:spcBef>
                <a:spcPts val="1855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661035" algn="l"/>
                <a:tab pos="661670" algn="l"/>
              </a:tabLst>
            </a:pPr>
            <a:r>
              <a:rPr sz="2400" b="1" spc="-5" dirty="0"/>
              <a:t>Reinigung</a:t>
            </a:r>
            <a:r>
              <a:rPr sz="2400" b="1" spc="-15" dirty="0"/>
              <a:t> </a:t>
            </a:r>
            <a:r>
              <a:rPr sz="2400" b="1" spc="-5" dirty="0"/>
              <a:t>der</a:t>
            </a:r>
            <a:r>
              <a:rPr sz="2400" b="1" spc="-10" dirty="0"/>
              <a:t> </a:t>
            </a:r>
            <a:r>
              <a:rPr sz="2400" b="1" dirty="0"/>
              <a:t>Bekleidung</a:t>
            </a:r>
            <a:r>
              <a:rPr sz="2400" b="1" spc="-10" dirty="0"/>
              <a:t> </a:t>
            </a:r>
            <a:r>
              <a:rPr sz="2400" b="1" spc="-5" dirty="0"/>
              <a:t>und</a:t>
            </a:r>
            <a:r>
              <a:rPr sz="2400" b="1" spc="-15" dirty="0"/>
              <a:t> </a:t>
            </a:r>
            <a:r>
              <a:rPr sz="2400" b="1" dirty="0"/>
              <a:t>Stiefel</a:t>
            </a:r>
          </a:p>
          <a:p>
            <a:pPr marL="660400" indent="-360045">
              <a:lnSpc>
                <a:spcPct val="100000"/>
              </a:lnSpc>
              <a:spcBef>
                <a:spcPts val="1855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661035" algn="l"/>
                <a:tab pos="661670" algn="l"/>
              </a:tabLst>
            </a:pPr>
            <a:r>
              <a:rPr sz="2400" b="1" spc="-5" dirty="0"/>
              <a:t>Duschen</a:t>
            </a:r>
          </a:p>
          <a:p>
            <a:pPr marL="660400" indent="-360045">
              <a:lnSpc>
                <a:spcPct val="100000"/>
              </a:lnSpc>
              <a:spcBef>
                <a:spcPts val="1855"/>
              </a:spcBef>
              <a:buClr>
                <a:srgbClr val="E2001A"/>
              </a:buClr>
              <a:buSzPct val="133333"/>
              <a:buFont typeface="Symbol"/>
              <a:buChar char=""/>
              <a:tabLst>
                <a:tab pos="661035" algn="l"/>
                <a:tab pos="661670" algn="l"/>
              </a:tabLst>
            </a:pPr>
            <a:r>
              <a:rPr sz="2400" b="1" dirty="0"/>
              <a:t>Feinreinigung</a:t>
            </a:r>
            <a:r>
              <a:rPr sz="2400" b="1" spc="-15" dirty="0"/>
              <a:t> </a:t>
            </a:r>
            <a:r>
              <a:rPr sz="2400" b="1" dirty="0"/>
              <a:t>veschmutzter</a:t>
            </a:r>
            <a:r>
              <a:rPr sz="2400" b="1" spc="-10" dirty="0"/>
              <a:t> </a:t>
            </a:r>
            <a:r>
              <a:rPr sz="2400" b="1" dirty="0"/>
              <a:t>Geräte</a:t>
            </a:r>
            <a:r>
              <a:rPr sz="2400" b="1" spc="-15" dirty="0"/>
              <a:t> </a:t>
            </a:r>
            <a:r>
              <a:rPr sz="2400" b="1" spc="-5" dirty="0"/>
              <a:t>und</a:t>
            </a:r>
            <a:r>
              <a:rPr sz="2400" b="1" spc="-15" dirty="0"/>
              <a:t> </a:t>
            </a:r>
            <a:r>
              <a:rPr sz="2400" b="1" dirty="0"/>
              <a:t>Fahrzeuge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67287" y="1093519"/>
            <a:ext cx="6509384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Hygienemaßnahmen</a:t>
            </a:r>
            <a:r>
              <a:rPr spc="-15" dirty="0"/>
              <a:t> </a:t>
            </a:r>
            <a:r>
              <a:rPr spc="-5" dirty="0"/>
              <a:t>im Einsatz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4809" y="597811"/>
            <a:ext cx="9702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Basis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7.2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Folie</a:t>
            </a:r>
            <a:r>
              <a:rPr sz="900" i="1" spc="-30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900" i="1" dirty="0">
                <a:solidFill>
                  <a:srgbClr val="004A99"/>
                </a:solidFill>
                <a:latin typeface="Verdana"/>
                <a:cs typeface="Verdana"/>
              </a:rPr>
              <a:t>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287" y="584454"/>
            <a:ext cx="17297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Hygiene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im</a:t>
            </a:r>
            <a:r>
              <a:rPr sz="1400" i="1" spc="-45" dirty="0">
                <a:solidFill>
                  <a:srgbClr val="004A99"/>
                </a:solidFill>
                <a:latin typeface="Verdana"/>
                <a:cs typeface="Verdana"/>
              </a:rPr>
              <a:t> </a:t>
            </a:r>
            <a:r>
              <a:rPr sz="1400" i="1" spc="-5" dirty="0">
                <a:solidFill>
                  <a:srgbClr val="004A99"/>
                </a:solidFill>
                <a:latin typeface="Verdana"/>
                <a:cs typeface="Verdana"/>
              </a:rPr>
              <a:t>Einsatz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733" y="4497620"/>
            <a:ext cx="111125" cy="266509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latin typeface="Arial"/>
                <a:cs typeface="Arial"/>
              </a:rPr>
              <a:t>Herausgegeben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von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der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Staatlichen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Feuerwehrschule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Würzburg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–</a:t>
            </a:r>
            <a:r>
              <a:rPr sz="600" spc="-10" dirty="0">
                <a:latin typeface="Arial"/>
                <a:cs typeface="Arial"/>
              </a:rPr>
              <a:t> Version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1.0</a:t>
            </a:r>
            <a:endParaRPr sz="6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384" y="338799"/>
            <a:ext cx="576646" cy="751927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Ausbilderleitfaden</a:t>
            </a:r>
            <a:r>
              <a:rPr spc="-10" dirty="0"/>
              <a:t> </a:t>
            </a:r>
            <a:r>
              <a:rPr dirty="0"/>
              <a:t>für</a:t>
            </a:r>
            <a:r>
              <a:rPr spc="-10" dirty="0"/>
              <a:t> </a:t>
            </a:r>
            <a:r>
              <a:rPr spc="-5" dirty="0"/>
              <a:t>die</a:t>
            </a:r>
            <a:r>
              <a:rPr spc="-10" dirty="0"/>
              <a:t> </a:t>
            </a:r>
            <a:r>
              <a:rPr dirty="0"/>
              <a:t>Freiwilligen</a:t>
            </a:r>
            <a:r>
              <a:rPr spc="-10" dirty="0"/>
              <a:t> </a:t>
            </a:r>
            <a:r>
              <a:rPr dirty="0"/>
              <a:t>Feuerwehren</a:t>
            </a:r>
            <a:r>
              <a:rPr spc="-10" dirty="0"/>
              <a:t> </a:t>
            </a:r>
            <a:r>
              <a:rPr dirty="0"/>
              <a:t>Bayerns</a:t>
            </a:r>
            <a:r>
              <a:rPr spc="36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Modulare</a:t>
            </a:r>
            <a:r>
              <a:rPr spc="-10" dirty="0"/>
              <a:t> </a:t>
            </a:r>
            <a:r>
              <a:rPr spc="-5" dirty="0"/>
              <a:t>Truppausbildung</a:t>
            </a:r>
          </a:p>
        </p:txBody>
      </p:sp>
      <p:graphicFrame>
        <p:nvGraphicFramePr>
          <p:cNvPr id="16" name="object 7">
            <a:extLst>
              <a:ext uri="{FF2B5EF4-FFF2-40B4-BE49-F238E27FC236}">
                <a16:creationId xmlns:a16="http://schemas.microsoft.com/office/drawing/2014/main" id="{E19598C9-3023-4F73-A1E8-B355F2D7AFD6}"/>
              </a:ext>
            </a:extLst>
          </p:cNvPr>
          <p:cNvGraphicFramePr>
            <a:graphicFrameLocks noGrp="1"/>
          </p:cNvGraphicFramePr>
          <p:nvPr/>
        </p:nvGraphicFramePr>
        <p:xfrm>
          <a:off x="829055" y="1236218"/>
          <a:ext cx="8350249" cy="5462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0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8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1454">
                <a:tc>
                  <a:txBody>
                    <a:bodyPr/>
                    <a:lstStyle/>
                    <a:p>
                      <a:pPr marL="528955">
                        <a:lnSpc>
                          <a:spcPts val="157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Einsatzlage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57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Kontamination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Was ist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betroffen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8035">
                        <a:lnSpc>
                          <a:spcPts val="157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Maßnahmen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1334" indent="-22161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Essen auf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 Herd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27685" marR="76835" indent="-228600">
                        <a:lnSpc>
                          <a:spcPts val="1260"/>
                        </a:lnSpc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Keine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relevante Kontamination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zu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erwar- 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28955" marR="364490" indent="-228600">
                        <a:lnSpc>
                          <a:spcPts val="1260"/>
                        </a:lnSpc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Normale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Reinigung,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wenn 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erforderlich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8955" marR="355600" indent="-229235">
                        <a:lnSpc>
                          <a:spcPts val="126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Containerbrand („Stan-  dard“)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527685" marR="146050" indent="-228600">
                        <a:lnSpc>
                          <a:spcPts val="1260"/>
                        </a:lnSpc>
                        <a:spcBef>
                          <a:spcPts val="105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Keine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relevante Kontamination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der PSA  zu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 erwarten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527685" indent="-228600">
                        <a:lnSpc>
                          <a:spcPts val="1270"/>
                        </a:lnSpc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verschmutzte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Schläuche/Geräte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21334" indent="-22161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Vegetationsbrand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527685" marR="146050" indent="-228600">
                        <a:lnSpc>
                          <a:spcPts val="1260"/>
                        </a:lnSpc>
                        <a:spcBef>
                          <a:spcPts val="105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Keine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relevante Kontamination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der PSA  zu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 erwarten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685" indent="-228600">
                        <a:lnSpc>
                          <a:spcPts val="1270"/>
                        </a:lnSpc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verschmutzte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Schläuche/Geräte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1334" indent="-22161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Zimmerbrand (1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Trupp)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20065" indent="-220979">
                        <a:lnSpc>
                          <a:spcPct val="100000"/>
                        </a:lnSpc>
                        <a:spcBef>
                          <a:spcPts val="1040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Kontamination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PSA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ist zu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erwarten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0065" indent="-220979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verschmutzte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Schläuche/Geräte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8955" marR="85090" indent="-228600">
                        <a:lnSpc>
                          <a:spcPts val="1260"/>
                        </a:lnSpc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PSA ablegen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vor Betreten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des  Fahrzeugs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955" marR="364490" indent="-228600">
                        <a:lnSpc>
                          <a:spcPts val="126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Schläuche/Geräte separat  transportieren oder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955">
                        <a:lnSpc>
                          <a:spcPts val="123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Tüten verpacken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28955" marR="154940" indent="-229235">
                        <a:lnSpc>
                          <a:spcPts val="1260"/>
                        </a:lnSpc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Wohnungsbrand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(mehrere  Trupps)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7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1334" indent="-22161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Großbrand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2768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Kontamination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PSA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zu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erwarten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68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verschmutzte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Schläuche/Geräte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68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verschmutzte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Geräteräume/Fächer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685" marR="335280" indent="-228600">
                        <a:lnSpc>
                          <a:spcPts val="1260"/>
                        </a:lnSpc>
                        <a:spcBef>
                          <a:spcPts val="114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Fahrzeug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möglicherweise von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außen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verschmutzt (Wischtest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1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visuell)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wie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gelber Bereich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955" marR="108585" indent="-228600">
                        <a:lnSpc>
                          <a:spcPts val="1260"/>
                        </a:lnSpc>
                        <a:spcBef>
                          <a:spcPts val="114"/>
                        </a:spcBef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betroffenen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Geräteraum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reini-  gen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955" marR="481965" indent="-228600">
                        <a:lnSpc>
                          <a:spcPts val="126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Fahrzeug an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geeigneten  Waschplätzen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reinigen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28955" marR="286385" indent="-229235">
                        <a:lnSpc>
                          <a:spcPts val="1260"/>
                        </a:lnSpc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Großbrand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mit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massiver  Beaufschlagung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2768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Kontamination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PSA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zu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erwarten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68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verschmutzte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Schläuche/Geräte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685" marR="196215" indent="-228600">
                        <a:lnSpc>
                          <a:spcPts val="126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Fahrzeug innen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und außen massiv ver-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schmutzt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wie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gelber Bereich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955" marR="184785" indent="-228600">
                        <a:lnSpc>
                          <a:spcPct val="959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Fahrzeug durch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Fachfirma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reinigen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lassen (verbleibt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  der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99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528955" marR="302260" indent="-229235">
                        <a:lnSpc>
                          <a:spcPct val="95700"/>
                        </a:lnSpc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Großbrand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mit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extremer  Gefahrstoffbelastung  (Chemieanlage, Asbest,  etc.)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20065" indent="-220979">
                        <a:lnSpc>
                          <a:spcPct val="100000"/>
                        </a:lnSpc>
                        <a:spcBef>
                          <a:spcPts val="615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Kontamination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PSA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zu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erwarten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0065" indent="-220979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verschmutzte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Schläuche/Geräte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0065" indent="-220979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verschmutzte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Geräteräume/Fächer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0065" marR="141605" indent="-220979">
                        <a:lnSpc>
                          <a:spcPts val="1260"/>
                        </a:lnSpc>
                        <a:spcBef>
                          <a:spcPts val="114"/>
                        </a:spcBef>
                        <a:buFont typeface="Symbol"/>
                        <a:buChar char="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Fahrzeug außen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verschmutzt oder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Fahrzeug außen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und innen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verschmutzt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wie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gelber Bereich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und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528955" marR="184785" indent="-228600">
                        <a:lnSpc>
                          <a:spcPts val="1260"/>
                        </a:lnSpc>
                        <a:spcBef>
                          <a:spcPts val="114"/>
                        </a:spcBef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Fahrzeug durch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Fachfirma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reinigen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lassen (verbleibt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  der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EST)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528955" marR="130810" indent="-228600">
                        <a:lnSpc>
                          <a:spcPts val="126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1334" algn="l"/>
                          <a:tab pos="521970" algn="l"/>
                        </a:tabLst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ggf. Sachverständigen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hinzu-  ziehen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556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628</Words>
  <Application>Microsoft Office PowerPoint</Application>
  <PresentationFormat>Benutzerdefiniert</PresentationFormat>
  <Paragraphs>127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Eras Demi ITC</vt:lpstr>
      <vt:lpstr>Symbol</vt:lpstr>
      <vt:lpstr>Times New Roman</vt:lpstr>
      <vt:lpstr>Verdana</vt:lpstr>
      <vt:lpstr>Office Theme</vt:lpstr>
      <vt:lpstr>Hygiene im Einsatz</vt:lpstr>
      <vt:lpstr>Hygiene im Einsatz</vt:lpstr>
      <vt:lpstr>Möglichkeiten der Kontamination oder  Inkorporation</vt:lpstr>
      <vt:lpstr>Schutzmöglichkeiten</vt:lpstr>
      <vt:lpstr>Hygienemaßnahmen im Einsatz</vt:lpstr>
      <vt:lpstr>Hygienemaßnahmen im Einsatz</vt:lpstr>
      <vt:lpstr>Hygienemaßnahmen im Einsatz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Hygiene im Einsatz</dc:title>
  <dc:creator>Markus Krenkel</dc:creator>
  <cp:lastModifiedBy>Markus Krenkel</cp:lastModifiedBy>
  <cp:revision>4</cp:revision>
  <dcterms:created xsi:type="dcterms:W3CDTF">2021-03-13T19:02:10Z</dcterms:created>
  <dcterms:modified xsi:type="dcterms:W3CDTF">2021-04-09T14:58:47Z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2014-03-11T00:00:00Z</vt:filetime>
  </property>
  <property fmtid="{D5CDD505-2E9C-101B-9397-08002B2CF9AE}" pid="3" name="Creator">
    <vt:lpwstr>Adobe InDesign CC (Windows)</vt:lpwstr>
  </property>
  <property fmtid="{D5CDD505-2E9C-101B-9397-08002B2CF9AE}" pid="4" name="LastSaved">
    <vt:filetime>2021-03-13T00:00:00Z</vt:filetime>
  </property>
</Properties>
</file>